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91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28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99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78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01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401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624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867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733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972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96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0D99-A170-48C8-B4C0-C063C6AC634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895B-41F0-498A-A7D3-80ACF5527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55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المحاضرة الثالثة</a:t>
            </a:r>
            <a:br>
              <a:rPr lang="ar-IQ" dirty="0" smtClean="0"/>
            </a:br>
            <a:r>
              <a:rPr lang="ar-IQ" dirty="0" smtClean="0"/>
              <a:t>الإعداد البدني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ويقصد به العملية الخاصة بدقة اختيار جميع التمرينات المتنوعة ( حرة ، بأدوات ، أجهزة ) ثم تقنن ( تحدد شدتها وحجمها وعدد التكرارات في الدور الواحد ، توقيت الأداء من حيث السرعة والبطء و الراحات البينية ونوعيتها من السلب والإيجاب ، عدد الأدوار ) بما يتفق والبرامج المأخوذة من الخطة الموضوعة والتي قد راعت مستوى اللاعب والفروق الفردية والفترة التدريبية وبرنامج الشهر والأسبوع واليوم</a:t>
            </a:r>
            <a:br>
              <a:rPr lang="ar-IQ" dirty="0" smtClean="0"/>
            </a:b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29239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أنواع الإعداد البدني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 smtClean="0"/>
              <a:t>يرتبط الإعداد البدني بنوع النشاط الرياضي الممارس والذي يقـرر درجة الحاجة إلى هذه التهيئة البدنية ولذا يقسم الإعداد البدني إلى :</a:t>
            </a:r>
            <a:endParaRPr lang="en-US" dirty="0" smtClean="0"/>
          </a:p>
          <a:p>
            <a:pPr marL="0" indent="0" algn="just">
              <a:buNone/>
            </a:pPr>
            <a:r>
              <a:rPr lang="ar-IQ" u="sng" dirty="0" smtClean="0"/>
              <a:t>إعداد بدني عام </a:t>
            </a:r>
            <a:endParaRPr lang="en-US" u="sng" dirty="0" smtClean="0"/>
          </a:p>
          <a:p>
            <a:pPr marL="0" indent="0" algn="just">
              <a:buNone/>
            </a:pPr>
            <a:r>
              <a:rPr lang="ar-IQ" dirty="0" smtClean="0"/>
              <a:t>هو العمل على رفع مستوى الفرد بدنياً وحركياً بصورة عامة متكاملة بالتنمية الشاملة المتزنة لجميع قدرات الفرد البدنية والحركية ، ويعمل الإعداد البدني العام على تحسين كفاءة الفرد وظيفياً وبناء قاعدة واسعة للقدرات البدنية والحركية لتأهيل</a:t>
            </a:r>
          </a:p>
          <a:p>
            <a:pPr marL="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15636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الجسم على تحقيق متطلبات المستويات العالية بسهولة وإتقان .ويشمل الإعداد البدني العام على الإعداد البدني والحركي المتعدد الجوانب المتكامل المتزن لتهيئة الفرد لتحمل المتطلبات العالية للنشاط الرياضي بأقل مجهود بدني ، مع قدرته على سرعة استعادة الشفاء من آثار الإجهاد ، وذلك برفع كفاءة أجهزته الحيوية واستعداداته ، وتعتبر التمرينات البنائية العامة هي الوسيلة الرئيسية للإعداد البدني العام .ولهذا يجب مراعاة التكامل بصورة شاملة بتنمية وتطوير جميع قدرات الفرد البدنية ، ومع الاتزان بين القدرات البدنية المتعددة ، إذ يستخدم الأداء الحركي جوانب عدة من القدرات البدنية التي تساهم في هذا الأداء .</a:t>
            </a:r>
            <a:endParaRPr lang="en-US" dirty="0" smtClean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6591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إعداد بدني خاص </a:t>
            </a:r>
            <a:endParaRPr lang="en-US" dirty="0" smtClean="0"/>
          </a:p>
          <a:p>
            <a:pPr marL="0" indent="0" algn="just">
              <a:buNone/>
            </a:pPr>
            <a:r>
              <a:rPr lang="ar-IQ" dirty="0" smtClean="0"/>
              <a:t>يعمل على تهيئة الفرد للنشاط الرياضي الممارس بتنمية وتطوير القدرات البدنية والحركية اللازمة لهذا النشاط التخصصي حتى يتحسن أداء الفرد للنواحي الحركية وكذلك الخططية للنشاط الممارس ، وتعـد التمرينات البنائية الخاصة وتمرينات المنافسة هي الوسيلة الرئيسية لإعداد البدني الخاص وهي تختلف باختلاف الأنشطة الرياضية .ويعتمد الإعداد المهاري للنشاط الرياضي في جوهره على إعداد</a:t>
            </a:r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003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بدني وحركي خاص وذلك بتأدية تدريبات خاصة بحركات ذات مواصفات محددة من حيث المسار الزمني والمكاني للقوة عند الأداء الحركي .</a:t>
            </a:r>
            <a:endParaRPr lang="en-US" dirty="0" smtClean="0"/>
          </a:p>
          <a:p>
            <a:pPr marL="0" indent="0" algn="just">
              <a:buNone/>
            </a:pPr>
            <a:r>
              <a:rPr lang="ar-IQ" dirty="0" smtClean="0"/>
              <a:t>وتختلف الأنشطة الرياضية باختلاف متطلباتها لمستوى القدرات البدنية والحركية ، ولذا يجب معرفة مدى الحاجة لهذه وغالباً ما تتسيد إحدى هذه القدرات عن الأخريات ، وهذا يعني وجود القدرات البدنية والحركية الأخرى ولكن بنسب الاحتياج إليها فهناك أنشطة رياضية تطلب قدرات عالية من التحمل مثل سباحة.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682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وجرى المسافات الطويلة وأخرى تظهر القوة القصوى مثل رفع الأثقال ، أما السرعة فتظهر في مسابقات العدو .بل ويختلف مقدار الاحتياج للقدرات البدنية في الأداء للحركة الواحدة الهادفة باختلاف واجبات أعضاء الجسم في هذا الأداء ، فمثلا في الأداء لحركة تنطيط الكرة تظهر الحاجة إلى التوافق ( عين / ذراعين ) والسرعة الحركية للرجلين والرشاقة عند تغيير الاتجاه وانسيابية الأداء والتوازن للتحكم في الجسم عند الثبات والحركة  .</a:t>
            </a:r>
            <a:endParaRPr lang="en-US" dirty="0" smtClean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577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تحتاج كل حركة من حركات الإنسان سواء كانت من خلال ممارسته حياته الطبيعية أو كانت خلال أدائه نشاط رياضي إلى تحريك جزء أو أكثر من أجزاء جسمه ، ويتطلب أداء الحركة عملا عضلياً بقوة معينة وأن تؤدى الحركة بسرعة معينة وأن يتحمل الإنسان أداء حركة جسمه لفترة زمنية محددة … الخ يطلق عليها اسم " الصفات البدنية " .والصفات البدنية الأساسية التي تتطلبها النشاطات الرياضية المختلفة هي :</a:t>
            </a:r>
            <a:br>
              <a:rPr lang="ar-IQ" dirty="0" smtClean="0"/>
            </a:b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330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1- القوة : وترتبط بالجهاز العضلي .</a:t>
            </a:r>
            <a:endParaRPr lang="en-US" dirty="0" smtClean="0"/>
          </a:p>
          <a:p>
            <a:pPr algn="just"/>
            <a:r>
              <a:rPr lang="ar-IQ" dirty="0" smtClean="0"/>
              <a:t>2- السرعة : وترتبط بالجهاز العصبي .</a:t>
            </a:r>
            <a:endParaRPr lang="en-US" dirty="0" smtClean="0"/>
          </a:p>
          <a:p>
            <a:pPr algn="just"/>
            <a:r>
              <a:rPr lang="ar-IQ" dirty="0" smtClean="0"/>
              <a:t>3- التحمل : ويرتبط بالجهاز الدوري التنفسي .</a:t>
            </a:r>
            <a:endParaRPr lang="en-US" dirty="0" smtClean="0"/>
          </a:p>
          <a:p>
            <a:pPr algn="just"/>
            <a:r>
              <a:rPr lang="ar-IQ" dirty="0" smtClean="0"/>
              <a:t>4- المرونة : وترتبط بالمفاصل والأربطة .</a:t>
            </a:r>
            <a:endParaRPr lang="en-US" dirty="0" smtClean="0"/>
          </a:p>
          <a:p>
            <a:pPr algn="just"/>
            <a:r>
              <a:rPr lang="ar-IQ" dirty="0" smtClean="0"/>
              <a:t>5- التوازن : وترتبط بجهاز التوازن خلف الأذن .</a:t>
            </a:r>
            <a:endParaRPr lang="en-US" dirty="0" smtClean="0"/>
          </a:p>
          <a:p>
            <a:pPr algn="just"/>
            <a:r>
              <a:rPr lang="ar-IQ" dirty="0" smtClean="0"/>
              <a:t>وهناك صفات بدنية مركبة مكونة من هذه الصفات هي :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694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ar-IQ" dirty="0" smtClean="0"/>
              <a:t>الرشاقة : وهي مركبة من صفات السرعة والقوة والتوازن والمرونة </a:t>
            </a:r>
            <a:endParaRPr lang="en-US" dirty="0" smtClean="0"/>
          </a:p>
          <a:p>
            <a:pPr lvl="0" algn="just"/>
            <a:r>
              <a:rPr lang="ar-IQ" dirty="0" smtClean="0"/>
              <a:t>القوة المميزة بالسرعة ( القدرة ) : وهي مكونة من صفتي السرعة والقوة بنسب مختلفة .</a:t>
            </a:r>
            <a:endParaRPr lang="en-US" dirty="0" smtClean="0"/>
          </a:p>
          <a:p>
            <a:pPr lvl="0" algn="just"/>
            <a:r>
              <a:rPr lang="ar-IQ" dirty="0" smtClean="0"/>
              <a:t>تحمل السـرعة : وهي مكونة من صفتي السرعة والتحمل .</a:t>
            </a:r>
            <a:endParaRPr lang="en-US" dirty="0" smtClean="0"/>
          </a:p>
          <a:p>
            <a:pPr lvl="0" algn="just"/>
            <a:r>
              <a:rPr lang="ar-IQ" dirty="0" smtClean="0"/>
              <a:t>تحمل القوة : وهي مكونة من صفتي القوة والتحمل .</a:t>
            </a:r>
            <a:endParaRPr lang="en-US" dirty="0" smtClean="0"/>
          </a:p>
          <a:p>
            <a:pPr lvl="0" algn="just"/>
            <a:r>
              <a:rPr lang="ar-IQ" dirty="0" smtClean="0"/>
              <a:t>تحمل الأداء : وهي صفة مكونة من الصفات البدنية مع الأداء المهاري. </a:t>
            </a:r>
            <a:endParaRPr lang="en-US" dirty="0" smtClean="0"/>
          </a:p>
          <a:p>
            <a:pPr lvl="0" algn="just"/>
            <a:r>
              <a:rPr lang="ar-IQ" dirty="0" smtClean="0"/>
              <a:t>التوافق : وهي صفة مكونة من الرشاقة وإتقان أداء المهارات الأساسية للعبة .</a:t>
            </a:r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915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اضافة لذلك فالإعداد البدني يعني كل الإجراءات والتمرينات التي يضعها المدرب ويحدد حجمها وشدتها وزمن أدائها وفقا للبرامج التي يضعها والتي سيقوم بتنفيذها يومياً وأسبوعياً و فترياً ومن هذا المنطلق يكون الإعداد البدني له شقان ، الشق الأول هو الشق النظري والذي يدون في السجلات من حيث اختيار التمرينات المرتبطة بالصفات البدنية المختلفة وطرق وأساليب التدريب التي تطور هذه الصفات ، أما الشق الثاني فهو التطبيق العملي في الملعب .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830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أما الحالة البدنية فهي تعبير عن مقدار التطور الذي حدث في الصفات البدنية للاعب ، وهذه الحالة البدنية يمكن قياسها عن طريق الاختبارات والأجهزة العلمية . ومن المؤكد أن الإعداد البدني الجيد يهدف إلى الوصول إلى الحالة البدنية الممتازة للاعب . ومع ذلك فالتمرين الواحد يمكن أن يكون هدفه الأساسي إتقان الأداء المهاري .</a:t>
            </a:r>
            <a:endParaRPr lang="en-US" dirty="0" smtClean="0"/>
          </a:p>
          <a:p>
            <a:pPr marL="0" lvl="0" indent="0" algn="just">
              <a:buNone/>
            </a:pPr>
            <a:r>
              <a:rPr lang="ar-IQ" dirty="0" smtClean="0"/>
              <a:t>أو تنمية الصفات البدنية كالسرعة أو التحمل … الخ .</a:t>
            </a:r>
            <a:endParaRPr lang="en-US" dirty="0" smtClean="0"/>
          </a:p>
          <a:p>
            <a:pPr marL="0" indent="0" algn="just">
              <a:buNone/>
            </a:pPr>
            <a:r>
              <a:rPr lang="ar-IQ" dirty="0" smtClean="0"/>
              <a:t>وهنا يجدر بنا أن نلاحظ الفرق بين تعلم مهارة حركية وتنمية صفة بدنية ، فالتعلم المهاري له نتاج له مظهر خارجي يمكن ملاحظتـه وتقييمه من خلال 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371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المشاهدة بالعين المجردة أو عن طريق مشاهدة أفلام الفيديو أو السـينما أو الصورة ، أما تنمية وتطوير الصفات البدنية فهي عملية تحدث داخل أجهزة الجسم المختلفة لا يمكن مشاهدتها وإن كان يشعر بها اللاعب ، ولا يظهر أثر التدريب عليها إلا بعد أن تتكيف عليها أجهزة الجسم على الأحمال المعطاة .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580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أهمية الإعداد البدني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ويمكن إيجاز أهمية الإعداد البدني فيما يلي :</a:t>
            </a:r>
            <a:endParaRPr lang="en-US" dirty="0" smtClean="0"/>
          </a:p>
          <a:p>
            <a:pPr lvl="0" algn="just"/>
            <a:r>
              <a:rPr lang="ar-IQ" dirty="0" smtClean="0"/>
              <a:t>تطوير اللياقة الوظيفية للفرد برفع كفاءة الجسم للقيام بوظائفه .</a:t>
            </a:r>
            <a:endParaRPr lang="en-US" dirty="0" smtClean="0"/>
          </a:p>
          <a:p>
            <a:pPr lvl="0" algn="just"/>
            <a:r>
              <a:rPr lang="ar-IQ" dirty="0" smtClean="0"/>
              <a:t>إكساب الفرد القوام الجيد المناسب .</a:t>
            </a:r>
            <a:endParaRPr lang="en-US" dirty="0" smtClean="0"/>
          </a:p>
          <a:p>
            <a:pPr lvl="0" algn="just"/>
            <a:r>
              <a:rPr lang="ar-IQ" dirty="0" smtClean="0"/>
              <a:t>اكتساب المعرفة والمعلومات لاتخاذ القرارات والحلول العلمية .</a:t>
            </a:r>
            <a:endParaRPr lang="en-US" dirty="0" smtClean="0"/>
          </a:p>
          <a:p>
            <a:pPr lvl="0" algn="just"/>
            <a:r>
              <a:rPr lang="ar-IQ" dirty="0" smtClean="0"/>
              <a:t>تطوير سمات الفرد الشخصية والإرادية مثل الثقة بالنفس والمثابرة والجرأة والمخاطرة بدون تهور والحذر بدون تردد</a:t>
            </a:r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086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IQ" dirty="0" smtClean="0"/>
              <a:t>القدرة على مواجهة الضغوط والتكيف مع الظروف المختلفة التي يواجهها الفرد في الحياة اليومية .</a:t>
            </a:r>
            <a:endParaRPr lang="en-US" dirty="0" smtClean="0"/>
          </a:p>
          <a:p>
            <a:pPr lvl="0" algn="just"/>
            <a:r>
              <a:rPr lang="ar-IQ" dirty="0" smtClean="0"/>
              <a:t>المحافظة على حالة الفرد التدريبية وخاصة البدنية عند انقطاع الفرد عن التدريب بسبب الأحوال الجوية أو عند الإصابة إذ يعد وسيلة من أهم الوسائل المستخدمة في فترات الراحة النشطة .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74866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908</Words>
  <Application>Microsoft Office PowerPoint</Application>
  <PresentationFormat>عرض على الشاشة (3:4)‏</PresentationFormat>
  <Paragraphs>38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 المحاضرة الثالثة الإعداد البدني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أهمية الإعداد البدني  </vt:lpstr>
      <vt:lpstr>عرض تقديمي في PowerPoint</vt:lpstr>
      <vt:lpstr> أنواع الإعداد البدني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Future For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الثالثة الإعداد البدني </dc:title>
  <dc:creator>Future</dc:creator>
  <cp:lastModifiedBy>Future</cp:lastModifiedBy>
  <cp:revision>17</cp:revision>
  <dcterms:created xsi:type="dcterms:W3CDTF">2018-12-13T13:21:53Z</dcterms:created>
  <dcterms:modified xsi:type="dcterms:W3CDTF">2018-12-13T13:34:31Z</dcterms:modified>
</cp:coreProperties>
</file>